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8" r:id="rId1"/>
  </p:sldMasterIdLst>
  <p:notesMasterIdLst>
    <p:notesMasterId r:id="rId10"/>
  </p:notesMasterIdLst>
  <p:sldIdLst>
    <p:sldId id="256" r:id="rId2"/>
    <p:sldId id="257" r:id="rId3"/>
    <p:sldId id="258" r:id="rId4"/>
    <p:sldId id="261" r:id="rId5"/>
    <p:sldId id="260" r:id="rId6"/>
    <p:sldId id="259"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92"/>
    <p:restoredTop sz="94718"/>
  </p:normalViewPr>
  <p:slideViewPr>
    <p:cSldViewPr snapToGrid="0" snapToObjects="1">
      <p:cViewPr varScale="1">
        <p:scale>
          <a:sx n="92" d="100"/>
          <a:sy n="92" d="100"/>
        </p:scale>
        <p:origin x="33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39E450-D510-3D4C-9AD2-06711CAC688C}" type="datetimeFigureOut">
              <a:rPr lang="en-US" smtClean="0"/>
              <a:t>9/18/16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44AB0D-8F3C-AF4E-A470-770757D6169A}" type="slidenum">
              <a:rPr lang="en-US" smtClean="0"/>
              <a:t>‹#›</a:t>
            </a:fld>
            <a:endParaRPr lang="en-US"/>
          </a:p>
        </p:txBody>
      </p:sp>
    </p:spTree>
    <p:extLst>
      <p:ext uri="{BB962C8B-B14F-4D97-AF65-F5344CB8AC3E}">
        <p14:creationId xmlns:p14="http://schemas.microsoft.com/office/powerpoint/2010/main" val="131043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Emergency forms, Conference Early Bird’s (sign up genius)</a:t>
            </a:r>
            <a:r>
              <a:rPr lang="en-US" baseline="0" dirty="0" smtClean="0"/>
              <a:t>   Volunteers   Tue 1:30-3:00   Wed  12:30-1:40</a:t>
            </a:r>
            <a:endParaRPr lang="en-US" dirty="0" smtClean="0"/>
          </a:p>
          <a:p>
            <a:endParaRPr lang="en-US" dirty="0"/>
          </a:p>
        </p:txBody>
      </p:sp>
      <p:sp>
        <p:nvSpPr>
          <p:cNvPr id="4" name="Slide Number Placeholder 3"/>
          <p:cNvSpPr>
            <a:spLocks noGrp="1"/>
          </p:cNvSpPr>
          <p:nvPr>
            <p:ph type="sldNum" sz="quarter" idx="10"/>
          </p:nvPr>
        </p:nvSpPr>
        <p:spPr/>
        <p:txBody>
          <a:bodyPr/>
          <a:lstStyle/>
          <a:p>
            <a:fld id="{B644AB0D-8F3C-AF4E-A470-770757D6169A}" type="slidenum">
              <a:rPr lang="en-US" smtClean="0"/>
              <a:t>1</a:t>
            </a:fld>
            <a:endParaRPr lang="en-US"/>
          </a:p>
        </p:txBody>
      </p:sp>
    </p:spTree>
    <p:extLst>
      <p:ext uri="{BB962C8B-B14F-4D97-AF65-F5344CB8AC3E}">
        <p14:creationId xmlns:p14="http://schemas.microsoft.com/office/powerpoint/2010/main" val="2001034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44AB0D-8F3C-AF4E-A470-770757D6169A}" type="slidenum">
              <a:rPr lang="en-US" smtClean="0"/>
              <a:t>2</a:t>
            </a:fld>
            <a:endParaRPr lang="en-US"/>
          </a:p>
        </p:txBody>
      </p:sp>
    </p:spTree>
    <p:extLst>
      <p:ext uri="{BB962C8B-B14F-4D97-AF65-F5344CB8AC3E}">
        <p14:creationId xmlns:p14="http://schemas.microsoft.com/office/powerpoint/2010/main" val="988610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ROOM MOM?</a:t>
            </a:r>
            <a:endParaRPr lang="en-US" dirty="0"/>
          </a:p>
        </p:txBody>
      </p:sp>
      <p:sp>
        <p:nvSpPr>
          <p:cNvPr id="4" name="Slide Number Placeholder 3"/>
          <p:cNvSpPr>
            <a:spLocks noGrp="1"/>
          </p:cNvSpPr>
          <p:nvPr>
            <p:ph type="sldNum" sz="quarter" idx="10"/>
          </p:nvPr>
        </p:nvSpPr>
        <p:spPr/>
        <p:txBody>
          <a:bodyPr/>
          <a:lstStyle/>
          <a:p>
            <a:fld id="{B644AB0D-8F3C-AF4E-A470-770757D6169A}" type="slidenum">
              <a:rPr lang="en-US" smtClean="0"/>
              <a:t>4</a:t>
            </a:fld>
            <a:endParaRPr lang="en-US"/>
          </a:p>
        </p:txBody>
      </p:sp>
    </p:spTree>
    <p:extLst>
      <p:ext uri="{BB962C8B-B14F-4D97-AF65-F5344CB8AC3E}">
        <p14:creationId xmlns:p14="http://schemas.microsoft.com/office/powerpoint/2010/main" val="1056543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Emergency forms, Conference Early Bird’s (sign up genius)</a:t>
            </a:r>
            <a:r>
              <a:rPr lang="en-US" baseline="0" dirty="0" smtClean="0"/>
              <a:t>   Volunteers   Tue 1:30-3:00   Wed  12:30-1:40</a:t>
            </a:r>
            <a:endParaRPr lang="en-US" dirty="0" smtClean="0"/>
          </a:p>
          <a:p>
            <a:endParaRPr lang="en-US" dirty="0"/>
          </a:p>
        </p:txBody>
      </p:sp>
      <p:sp>
        <p:nvSpPr>
          <p:cNvPr id="4" name="Slide Number Placeholder 3"/>
          <p:cNvSpPr>
            <a:spLocks noGrp="1"/>
          </p:cNvSpPr>
          <p:nvPr>
            <p:ph type="sldNum" sz="quarter" idx="10"/>
          </p:nvPr>
        </p:nvSpPr>
        <p:spPr/>
        <p:txBody>
          <a:bodyPr/>
          <a:lstStyle/>
          <a:p>
            <a:fld id="{B644AB0D-8F3C-AF4E-A470-770757D6169A}" type="slidenum">
              <a:rPr lang="en-US" smtClean="0"/>
              <a:t>5</a:t>
            </a:fld>
            <a:endParaRPr lang="en-US"/>
          </a:p>
        </p:txBody>
      </p:sp>
    </p:spTree>
    <p:extLst>
      <p:ext uri="{BB962C8B-B14F-4D97-AF65-F5344CB8AC3E}">
        <p14:creationId xmlns:p14="http://schemas.microsoft.com/office/powerpoint/2010/main" val="49495715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9/18/16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28493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9/18/16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08033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9/18/16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938834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9/18/16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57561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9/18/16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83605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9/18/16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080421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9/18/16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09124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9/18/16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87957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9/18/16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56520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9/18/16</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924641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9/18/16</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0464110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9/18/16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4487421"/>
      </p:ext>
    </p:extLst>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www.hmhco.com/shop/education-curriculum/math/elementary-mathematics/go-math-k-8" TargetMode="External"/><Relationship Id="rId4" Type="http://schemas.openxmlformats.org/officeDocument/2006/relationships/hyperlink" Target="http://www.mheducation.com/prek-12/explore/reading-wonders.html" TargetMode="External"/><Relationship Id="rId5" Type="http://schemas.openxmlformats.org/officeDocument/2006/relationships/hyperlink" Target="http://www.mheonline.com/inspire-science/" TargetMode="External"/><Relationship Id="rId6" Type="http://schemas.openxmlformats.org/officeDocument/2006/relationships/hyperlink" Target="http://content.yudu.com/web/y5b2/0A3vbrb/16Grade3Student/flash/resources/index.htm?referrerUrl=http%3A%2F%2Fcontent.yudu.com%2Fweb%2Fy5b2%2F0A3vbrb%2F16Grade3Student%2Findex.html" TargetMode="External"/><Relationship Id="rId7" Type="http://schemas.openxmlformats.org/officeDocument/2006/relationships/hyperlink" Target="https://www.osv.org/"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mailto:bwebster@mursd.org" TargetMode="External"/><Relationship Id="rId4" Type="http://schemas.openxmlformats.org/officeDocument/2006/relationships/hyperlink" Target="mailto:https://www.classdojo.com/" TargetMode="External"/><Relationship Id="rId5" Type="http://schemas.openxmlformats.org/officeDocument/2006/relationships/hyperlink" Target="http://mrswebstersclass.weebly.com/"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www.greatschools.org/gk/videos/parenting-tips-power-of-yet-carol-dweck-video/" TargetMode="External"/><Relationship Id="rId4" Type="http://schemas.openxmlformats.org/officeDocument/2006/relationships/hyperlink" Target="https://ideas.classdojo.com/i/growth-mindset-5" TargetMode="External"/><Relationship Id="rId5" Type="http://schemas.openxmlformats.org/officeDocument/2006/relationships/hyperlink" Target="http://www.huffingtonpost.com/meg-conley/we-ask-our-kids-the-same-3-questions-every-night_b_11665530.html" TargetMode="External"/><Relationship Id="rId1" Type="http://schemas.openxmlformats.org/officeDocument/2006/relationships/slideLayout" Target="../slideLayouts/slideLayout2.xml"/><Relationship Id="rId2" Type="http://schemas.openxmlformats.org/officeDocument/2006/relationships/hyperlink" Target="https://www.mindsetworks.com/scienc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gonoodl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1273" y="1353312"/>
            <a:ext cx="10117975" cy="3035808"/>
          </a:xfrm>
        </p:spPr>
        <p:txBody>
          <a:bodyPr/>
          <a:lstStyle/>
          <a:p>
            <a:r>
              <a:rPr lang="en-US" dirty="0" smtClean="0"/>
              <a:t>Welcome to </a:t>
            </a:r>
            <a:r>
              <a:rPr lang="en-US" smtClean="0"/>
              <a:t>3</a:t>
            </a:r>
            <a:r>
              <a:rPr lang="en-US" baseline="30000" smtClean="0"/>
              <a:t>rd</a:t>
            </a:r>
            <a:r>
              <a:rPr lang="en-US" smtClean="0"/>
              <a:t> Grade</a:t>
            </a:r>
            <a:endParaRPr lang="en-US"/>
          </a:p>
        </p:txBody>
      </p:sp>
      <p:sp>
        <p:nvSpPr>
          <p:cNvPr id="3" name="Subtitle 2"/>
          <p:cNvSpPr>
            <a:spLocks noGrp="1"/>
          </p:cNvSpPr>
          <p:nvPr>
            <p:ph type="subTitle" idx="1"/>
          </p:nvPr>
        </p:nvSpPr>
        <p:spPr>
          <a:xfrm>
            <a:off x="720436" y="4389120"/>
            <a:ext cx="9434945" cy="2371898"/>
          </a:xfrm>
        </p:spPr>
        <p:txBody>
          <a:bodyPr>
            <a:normAutofit/>
          </a:bodyPr>
          <a:lstStyle/>
          <a:p>
            <a:r>
              <a:rPr lang="en-US" dirty="0" smtClean="0"/>
              <a:t>IF you missed OPEN HOUSE, please check out the power point with attached links to resources.  Let me know if you have any questions or would like to come in and have a tour of our classroom.</a:t>
            </a:r>
          </a:p>
          <a:p>
            <a:endParaRPr lang="en-US" dirty="0">
              <a:solidFill>
                <a:srgbClr val="C00000"/>
              </a:solidFill>
            </a:endParaRPr>
          </a:p>
          <a:p>
            <a:r>
              <a:rPr lang="en-US" dirty="0" smtClean="0">
                <a:solidFill>
                  <a:srgbClr val="C00000"/>
                </a:solidFill>
              </a:rPr>
              <a:t>Thanks for checking in!</a:t>
            </a:r>
            <a:endParaRPr lang="en-US" dirty="0" smtClean="0">
              <a:solidFill>
                <a:srgbClr val="C00000"/>
              </a:solidFill>
            </a:endParaRPr>
          </a:p>
        </p:txBody>
      </p:sp>
    </p:spTree>
    <p:extLst>
      <p:ext uri="{BB962C8B-B14F-4D97-AF65-F5344CB8AC3E}">
        <p14:creationId xmlns:p14="http://schemas.microsoft.com/office/powerpoint/2010/main" val="96264699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t>
            </a:r>
            <a:r>
              <a:rPr lang="en-US" dirty="0" smtClean="0"/>
              <a:t>Curriculum</a:t>
            </a:r>
            <a:endParaRPr lang="en-US" dirty="0"/>
          </a:p>
        </p:txBody>
      </p:sp>
      <p:sp>
        <p:nvSpPr>
          <p:cNvPr id="3" name="Content Placeholder 2"/>
          <p:cNvSpPr>
            <a:spLocks noGrp="1"/>
          </p:cNvSpPr>
          <p:nvPr>
            <p:ph idx="1"/>
          </p:nvPr>
        </p:nvSpPr>
        <p:spPr/>
        <p:txBody>
          <a:bodyPr/>
          <a:lstStyle/>
          <a:p>
            <a:pPr marL="0" indent="0" algn="ctr">
              <a:buNone/>
            </a:pPr>
            <a:r>
              <a:rPr lang="en-US" sz="3200" b="1" dirty="0" smtClean="0"/>
              <a:t>Primary Resources</a:t>
            </a:r>
          </a:p>
          <a:p>
            <a:r>
              <a:rPr lang="en-US" dirty="0" smtClean="0">
                <a:hlinkClick r:id="rId3"/>
              </a:rPr>
              <a:t>Go </a:t>
            </a:r>
            <a:r>
              <a:rPr lang="en-US" dirty="0">
                <a:hlinkClick r:id="rId3"/>
              </a:rPr>
              <a:t>Math- </a:t>
            </a:r>
            <a:r>
              <a:rPr lang="en-US" dirty="0"/>
              <a:t>Houghton Mifflin Harcourt </a:t>
            </a:r>
            <a:r>
              <a:rPr lang="en-US" dirty="0" smtClean="0"/>
              <a:t>; Think Central </a:t>
            </a:r>
            <a:r>
              <a:rPr lang="en-US" dirty="0" smtClean="0">
                <a:solidFill>
                  <a:srgbClr val="FF0000"/>
                </a:solidFill>
              </a:rPr>
              <a:t>NEW</a:t>
            </a:r>
            <a:endParaRPr lang="en-US" dirty="0" smtClean="0"/>
          </a:p>
          <a:p>
            <a:r>
              <a:rPr lang="en-US" dirty="0" smtClean="0">
                <a:hlinkClick r:id="rId4"/>
              </a:rPr>
              <a:t>Wonders Reading- </a:t>
            </a:r>
            <a:r>
              <a:rPr lang="en-US" dirty="0" smtClean="0"/>
              <a:t>McGraw Hill</a:t>
            </a:r>
          </a:p>
          <a:p>
            <a:r>
              <a:rPr lang="en-US" dirty="0" smtClean="0">
                <a:hlinkClick r:id="rId5"/>
              </a:rPr>
              <a:t>Inspire Science- </a:t>
            </a:r>
            <a:r>
              <a:rPr lang="en-US" dirty="0" smtClean="0"/>
              <a:t>McGraw </a:t>
            </a:r>
            <a:r>
              <a:rPr lang="en-US" dirty="0" smtClean="0"/>
              <a:t>Hill  </a:t>
            </a:r>
            <a:r>
              <a:rPr lang="en-US" dirty="0" smtClean="0">
                <a:solidFill>
                  <a:srgbClr val="FF0000"/>
                </a:solidFill>
              </a:rPr>
              <a:t>NEW Pilot year</a:t>
            </a:r>
          </a:p>
          <a:p>
            <a:r>
              <a:rPr lang="en-US" dirty="0" smtClean="0"/>
              <a:t>MA Our Home-Gibbs Smith (additional resources also used)</a:t>
            </a:r>
          </a:p>
          <a:p>
            <a:r>
              <a:rPr lang="en-US" dirty="0" smtClean="0">
                <a:hlinkClick r:id="rId6"/>
              </a:rPr>
              <a:t>Cursive- </a:t>
            </a:r>
            <a:r>
              <a:rPr lang="en-US" dirty="0" err="1" smtClean="0"/>
              <a:t>Zaner</a:t>
            </a:r>
            <a:r>
              <a:rPr lang="en-US" dirty="0" smtClean="0"/>
              <a:t> </a:t>
            </a:r>
            <a:r>
              <a:rPr lang="en-US" dirty="0" err="1" smtClean="0"/>
              <a:t>Bloser</a:t>
            </a:r>
            <a:endParaRPr lang="en-US" dirty="0" smtClean="0"/>
          </a:p>
          <a:p>
            <a:pPr marL="0" indent="0">
              <a:buNone/>
            </a:pPr>
            <a:r>
              <a:rPr lang="en-US" b="1" dirty="0" smtClean="0"/>
              <a:t>Field Trips- chaperone </a:t>
            </a:r>
            <a:r>
              <a:rPr lang="en-US" b="1" dirty="0" err="1" smtClean="0"/>
              <a:t>oppertunities</a:t>
            </a:r>
            <a:endParaRPr lang="en-US" b="1" dirty="0" smtClean="0"/>
          </a:p>
          <a:p>
            <a:r>
              <a:rPr lang="en-US" dirty="0" smtClean="0">
                <a:hlinkClick r:id="rId7"/>
              </a:rPr>
              <a:t>Sturbridge Village- </a:t>
            </a:r>
            <a:r>
              <a:rPr lang="en-US" dirty="0" smtClean="0"/>
              <a:t>SPRING date TBA   </a:t>
            </a:r>
          </a:p>
          <a:p>
            <a:r>
              <a:rPr lang="en-US" dirty="0" smtClean="0"/>
              <a:t>Town Government Day- Walking trip to Upton Town Common  MAY date TBA</a:t>
            </a:r>
          </a:p>
          <a:p>
            <a:endParaRPr lang="en-US" dirty="0" smtClean="0"/>
          </a:p>
          <a:p>
            <a:endParaRPr lang="en-US" dirty="0"/>
          </a:p>
        </p:txBody>
      </p:sp>
    </p:spTree>
    <p:extLst>
      <p:ext uri="{BB962C8B-B14F-4D97-AF65-F5344CB8AC3E}">
        <p14:creationId xmlns:p14="http://schemas.microsoft.com/office/powerpoint/2010/main" val="38293062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1521" y="361018"/>
            <a:ext cx="9113243" cy="734568"/>
          </a:xfrm>
        </p:spPr>
        <p:txBody>
          <a:bodyPr>
            <a:normAutofit fontScale="90000"/>
          </a:bodyPr>
          <a:lstStyle/>
          <a:p>
            <a:pPr algn="ctr"/>
            <a:r>
              <a:rPr lang="en-US" dirty="0" err="1" smtClean="0"/>
              <a:t>HomeWork</a:t>
            </a:r>
            <a:r>
              <a:rPr lang="en-US" dirty="0" smtClean="0"/>
              <a:t> </a:t>
            </a:r>
            <a:r>
              <a:rPr lang="is-IS" dirty="0" smtClean="0"/>
              <a:t>…</a:t>
            </a:r>
            <a:r>
              <a:rPr lang="en-US" sz="3200" dirty="0" smtClean="0"/>
              <a:t>without tears</a:t>
            </a:r>
            <a:endParaRPr lang="en-US" sz="3200" dirty="0"/>
          </a:p>
        </p:txBody>
      </p:sp>
      <p:sp>
        <p:nvSpPr>
          <p:cNvPr id="3" name="Content Placeholder 2"/>
          <p:cNvSpPr>
            <a:spLocks noGrp="1"/>
          </p:cNvSpPr>
          <p:nvPr>
            <p:ph idx="1"/>
          </p:nvPr>
        </p:nvSpPr>
        <p:spPr>
          <a:xfrm>
            <a:off x="678874" y="1219201"/>
            <a:ext cx="9504218" cy="5361708"/>
          </a:xfrm>
        </p:spPr>
        <p:txBody>
          <a:bodyPr>
            <a:normAutofit/>
          </a:bodyPr>
          <a:lstStyle/>
          <a:p>
            <a:pPr marL="0" indent="0">
              <a:buNone/>
            </a:pPr>
            <a:r>
              <a:rPr lang="en-US" sz="3200" b="1" dirty="0" smtClean="0"/>
              <a:t>Philosophy:</a:t>
            </a:r>
          </a:p>
          <a:p>
            <a:pPr>
              <a:buFontTx/>
              <a:buChar char="-"/>
            </a:pPr>
            <a:r>
              <a:rPr lang="en-US" sz="2200" dirty="0" smtClean="0"/>
              <a:t>Homework is (should be) an extension of the classroom, it is used to reinforce skills taught.  Your child should be able to do homework with little to no support. </a:t>
            </a:r>
          </a:p>
          <a:p>
            <a:pPr>
              <a:buFontTx/>
              <a:buChar char="-"/>
            </a:pPr>
            <a:r>
              <a:rPr lang="en-US" sz="2200" dirty="0"/>
              <a:t>When in doubt, skip it!    Write me a note, send me an </a:t>
            </a:r>
            <a:r>
              <a:rPr lang="en-US" sz="2200" dirty="0" smtClean="0"/>
              <a:t>email, or </a:t>
            </a:r>
            <a:r>
              <a:rPr lang="en-US" sz="2200" dirty="0"/>
              <a:t>encourage your child to talk to me about it the next day</a:t>
            </a:r>
            <a:r>
              <a:rPr lang="en-US" sz="2200" dirty="0" smtClean="0"/>
              <a:t>.</a:t>
            </a:r>
          </a:p>
          <a:p>
            <a:pPr marL="0" indent="0">
              <a:buNone/>
            </a:pPr>
            <a:r>
              <a:rPr lang="en-US" sz="2200" dirty="0" smtClean="0"/>
              <a:t>- </a:t>
            </a:r>
            <a:r>
              <a:rPr lang="en-US" sz="2200" b="1" dirty="0" smtClean="0"/>
              <a:t>MATH </a:t>
            </a:r>
            <a:r>
              <a:rPr lang="en-US" sz="2200" dirty="0" smtClean="0"/>
              <a:t>homework is Always due the next day.  IXL due by Friday.  80%</a:t>
            </a:r>
          </a:p>
          <a:p>
            <a:pPr>
              <a:buFontTx/>
              <a:buChar char="-"/>
            </a:pPr>
            <a:r>
              <a:rPr lang="en-US" sz="2200" b="1" dirty="0" err="1" smtClean="0"/>
              <a:t>Occassionally</a:t>
            </a:r>
            <a:r>
              <a:rPr lang="en-US" sz="2200" dirty="0" smtClean="0"/>
              <a:t>, reading will be assigned on a Monday and due on a Friday</a:t>
            </a:r>
          </a:p>
          <a:p>
            <a:endParaRPr lang="en-US" dirty="0" smtClean="0"/>
          </a:p>
        </p:txBody>
      </p:sp>
    </p:spTree>
    <p:extLst>
      <p:ext uri="{BB962C8B-B14F-4D97-AF65-F5344CB8AC3E}">
        <p14:creationId xmlns:p14="http://schemas.microsoft.com/office/powerpoint/2010/main" val="192341057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Online Resources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1495541"/>
              </p:ext>
            </p:extLst>
          </p:nvPr>
        </p:nvGraphicFramePr>
        <p:xfrm>
          <a:off x="1069848" y="2425699"/>
          <a:ext cx="10058400" cy="3185392"/>
        </p:xfrm>
        <a:graphic>
          <a:graphicData uri="http://schemas.openxmlformats.org/drawingml/2006/table">
            <a:tbl>
              <a:tblPr firstRow="1" bandRow="1">
                <a:tableStyleId>{5C22544A-7EE6-4342-B048-85BDC9FD1C3A}</a:tableStyleId>
              </a:tblPr>
              <a:tblGrid>
                <a:gridCol w="4956752"/>
                <a:gridCol w="5101648"/>
              </a:tblGrid>
              <a:tr h="560321">
                <a:tc>
                  <a:txBody>
                    <a:bodyPr/>
                    <a:lstStyle/>
                    <a:p>
                      <a:r>
                        <a:rPr lang="en-US" dirty="0" smtClean="0"/>
                        <a:t>Password</a:t>
                      </a:r>
                      <a:r>
                        <a:rPr lang="en-US" baseline="0" dirty="0" smtClean="0"/>
                        <a:t> Required</a:t>
                      </a:r>
                      <a:endParaRPr lang="en-US" dirty="0"/>
                    </a:p>
                  </a:txBody>
                  <a:tcPr/>
                </a:tc>
                <a:tc>
                  <a:txBody>
                    <a:bodyPr/>
                    <a:lstStyle/>
                    <a:p>
                      <a:r>
                        <a:rPr lang="en-US" dirty="0" smtClean="0"/>
                        <a:t>NO password required</a:t>
                      </a:r>
                      <a:endParaRPr lang="en-US" dirty="0"/>
                    </a:p>
                  </a:txBody>
                  <a:tcPr/>
                </a:tc>
              </a:tr>
              <a:tr h="2625071">
                <a:tc>
                  <a:txBody>
                    <a:bodyPr/>
                    <a:lstStyle/>
                    <a:p>
                      <a:r>
                        <a:rPr lang="en-US" dirty="0" smtClean="0"/>
                        <a:t>IXL</a:t>
                      </a:r>
                    </a:p>
                    <a:p>
                      <a:r>
                        <a:rPr lang="en-US" dirty="0" err="1" smtClean="0"/>
                        <a:t>Raz</a:t>
                      </a:r>
                      <a:r>
                        <a:rPr lang="en-US" dirty="0" smtClean="0"/>
                        <a:t>-Kids</a:t>
                      </a:r>
                    </a:p>
                    <a:p>
                      <a:r>
                        <a:rPr lang="en-US" dirty="0" smtClean="0"/>
                        <a:t>Connect-Ed </a:t>
                      </a:r>
                    </a:p>
                    <a:p>
                      <a:r>
                        <a:rPr lang="en-US" dirty="0" smtClean="0"/>
                        <a:t>(Wonders</a:t>
                      </a:r>
                      <a:r>
                        <a:rPr lang="en-US" baseline="0" dirty="0" smtClean="0"/>
                        <a:t> &amp;</a:t>
                      </a:r>
                      <a:r>
                        <a:rPr lang="en-US" dirty="0" smtClean="0"/>
                        <a:t> Inspire Science online resource)</a:t>
                      </a:r>
                    </a:p>
                    <a:p>
                      <a:r>
                        <a:rPr lang="en-US" dirty="0" smtClean="0"/>
                        <a:t>Go Math</a:t>
                      </a:r>
                    </a:p>
                    <a:p>
                      <a:r>
                        <a:rPr lang="en-US" dirty="0" smtClean="0"/>
                        <a:t>Brain Pop Jr</a:t>
                      </a:r>
                    </a:p>
                  </a:txBody>
                  <a:tcPr/>
                </a:tc>
                <a:tc>
                  <a:txBody>
                    <a:bodyPr/>
                    <a:lstStyle/>
                    <a:p>
                      <a:r>
                        <a:rPr lang="en-US" dirty="0" err="1" smtClean="0"/>
                        <a:t>Wonderopolis</a:t>
                      </a:r>
                      <a:r>
                        <a:rPr lang="en-US" dirty="0" smtClean="0"/>
                        <a:t>  </a:t>
                      </a:r>
                    </a:p>
                    <a:p>
                      <a:r>
                        <a:rPr lang="en-US" dirty="0" err="1" smtClean="0"/>
                        <a:t>Youcubed</a:t>
                      </a:r>
                      <a:r>
                        <a:rPr lang="en-US" dirty="0" smtClean="0"/>
                        <a:t>   </a:t>
                      </a:r>
                    </a:p>
                    <a:p>
                      <a:r>
                        <a:rPr lang="en-US" dirty="0" smtClean="0"/>
                        <a:t>Khan Academy </a:t>
                      </a:r>
                    </a:p>
                  </a:txBody>
                  <a:tcPr/>
                </a:tc>
              </a:tr>
            </a:tbl>
          </a:graphicData>
        </a:graphic>
      </p:graphicFrame>
      <p:sp>
        <p:nvSpPr>
          <p:cNvPr id="6" name="TextBox 5"/>
          <p:cNvSpPr txBox="1"/>
          <p:nvPr/>
        </p:nvSpPr>
        <p:spPr>
          <a:xfrm>
            <a:off x="4478797" y="1899803"/>
            <a:ext cx="3240502" cy="369332"/>
          </a:xfrm>
          <a:prstGeom prst="rect">
            <a:avLst/>
          </a:prstGeom>
          <a:noFill/>
        </p:spPr>
        <p:txBody>
          <a:bodyPr wrap="none" rtlCol="0">
            <a:spAutoFit/>
          </a:bodyPr>
          <a:lstStyle/>
          <a:p>
            <a:r>
              <a:rPr lang="en-US" dirty="0" smtClean="0"/>
              <a:t>Passwords -  COMING SOON</a:t>
            </a:r>
            <a:endParaRPr lang="en-US" dirty="0"/>
          </a:p>
        </p:txBody>
      </p:sp>
    </p:spTree>
    <p:extLst>
      <p:ext uri="{BB962C8B-B14F-4D97-AF65-F5344CB8AC3E}">
        <p14:creationId xmlns:p14="http://schemas.microsoft.com/office/powerpoint/2010/main" val="16430417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communication </a:t>
            </a:r>
            <a:endParaRPr lang="en-US" dirty="0"/>
          </a:p>
        </p:txBody>
      </p:sp>
      <p:sp>
        <p:nvSpPr>
          <p:cNvPr id="3" name="Content Placeholder 2"/>
          <p:cNvSpPr>
            <a:spLocks noGrp="1"/>
          </p:cNvSpPr>
          <p:nvPr>
            <p:ph idx="1"/>
          </p:nvPr>
        </p:nvSpPr>
        <p:spPr/>
        <p:txBody>
          <a:bodyPr/>
          <a:lstStyle/>
          <a:p>
            <a:pPr marL="0" indent="0">
              <a:buNone/>
            </a:pPr>
            <a:r>
              <a:rPr lang="en-US" dirty="0" smtClean="0"/>
              <a:t> </a:t>
            </a:r>
          </a:p>
          <a:p>
            <a:r>
              <a:rPr lang="en-US" b="1" dirty="0" smtClean="0">
                <a:hlinkClick r:id="rId3"/>
              </a:rPr>
              <a:t>Email</a:t>
            </a:r>
            <a:r>
              <a:rPr lang="en-US" dirty="0" smtClean="0"/>
              <a:t> is BEST  call the office if it requires immediate response</a:t>
            </a:r>
            <a:endParaRPr lang="en-US" dirty="0"/>
          </a:p>
          <a:p>
            <a:r>
              <a:rPr lang="en-US" b="1" dirty="0" smtClean="0">
                <a:hlinkClick r:id="rId4"/>
              </a:rPr>
              <a:t>Class Dojo- </a:t>
            </a:r>
            <a:r>
              <a:rPr lang="en-US" dirty="0" smtClean="0"/>
              <a:t>Parents can communicate, it’s also a Positive Behavior Reinforcement program, Class story is a sneak peek into our daily life</a:t>
            </a:r>
          </a:p>
          <a:p>
            <a:r>
              <a:rPr lang="en-US" b="1" dirty="0" smtClean="0"/>
              <a:t>Look Back Letters </a:t>
            </a:r>
            <a:r>
              <a:rPr lang="en-US" dirty="0" smtClean="0"/>
              <a:t>Coming SOON.  (Read, Write back, and Return each week.)</a:t>
            </a:r>
          </a:p>
          <a:p>
            <a:r>
              <a:rPr lang="en-US" b="1" dirty="0" smtClean="0">
                <a:hlinkClick r:id="rId5"/>
              </a:rPr>
              <a:t>Class Website &amp; blog  </a:t>
            </a:r>
            <a:endParaRPr lang="en-US" b="1" dirty="0" smtClean="0"/>
          </a:p>
          <a:p>
            <a:r>
              <a:rPr lang="en-US" b="1" dirty="0" smtClean="0"/>
              <a:t>Follow me on twitter :</a:t>
            </a:r>
          </a:p>
          <a:p>
            <a:r>
              <a:rPr lang="en-US" b="1" dirty="0" err="1" smtClean="0"/>
              <a:t>brendawebster@brendawebstermu</a:t>
            </a:r>
            <a:endParaRPr lang="en-US" b="1" dirty="0" smtClean="0"/>
          </a:p>
          <a:p>
            <a:pPr marL="0" indent="0">
              <a:buNone/>
            </a:pPr>
            <a:r>
              <a:rPr lang="en-US" dirty="0" smtClean="0"/>
              <a:t>COMING SOON: Conference Schedule will be sent out on </a:t>
            </a:r>
            <a:r>
              <a:rPr lang="en-US" b="1" dirty="0" smtClean="0">
                <a:solidFill>
                  <a:srgbClr val="C00000"/>
                </a:solidFill>
              </a:rPr>
              <a:t>SIGN UP GENIUS</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85870989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Growth Mindset</a:t>
            </a:r>
            <a:endParaRPr lang="en-US" dirty="0"/>
          </a:p>
        </p:txBody>
      </p:sp>
      <p:sp>
        <p:nvSpPr>
          <p:cNvPr id="3" name="Content Placeholder 2"/>
          <p:cNvSpPr>
            <a:spLocks noGrp="1"/>
          </p:cNvSpPr>
          <p:nvPr>
            <p:ph idx="1"/>
          </p:nvPr>
        </p:nvSpPr>
        <p:spPr>
          <a:xfrm>
            <a:off x="1069848" y="1731818"/>
            <a:ext cx="10058400" cy="4440382"/>
          </a:xfrm>
        </p:spPr>
        <p:txBody>
          <a:bodyPr/>
          <a:lstStyle/>
          <a:p>
            <a:r>
              <a:rPr lang="en-US" dirty="0" smtClean="0">
                <a:hlinkClick r:id="rId2"/>
              </a:rPr>
              <a:t>Carol </a:t>
            </a:r>
            <a:r>
              <a:rPr lang="en-US" dirty="0" err="1" smtClean="0">
                <a:hlinkClick r:id="rId2"/>
              </a:rPr>
              <a:t>Dweck</a:t>
            </a:r>
            <a:r>
              <a:rPr lang="en-US" dirty="0" smtClean="0">
                <a:hlinkClick r:id="rId2"/>
              </a:rPr>
              <a:t>-   </a:t>
            </a:r>
            <a:r>
              <a:rPr lang="en-US" dirty="0" smtClean="0"/>
              <a:t>Fixed vs Growth Mindset</a:t>
            </a:r>
          </a:p>
          <a:p>
            <a:pPr marL="0" indent="0">
              <a:buNone/>
            </a:pPr>
            <a:r>
              <a:rPr lang="en-US" sz="1600" dirty="0" smtClean="0"/>
              <a:t>Growth </a:t>
            </a:r>
            <a:r>
              <a:rPr lang="en-US" sz="1600" dirty="0"/>
              <a:t>Mindset is a simple idea discovered by world-renowned Stanford University psychologist Carol </a:t>
            </a:r>
            <a:r>
              <a:rPr lang="en-US" sz="1600" dirty="0" err="1"/>
              <a:t>Dweck</a:t>
            </a:r>
            <a:r>
              <a:rPr lang="en-US" sz="1600" dirty="0"/>
              <a:t> in decades of research on achievement and success—a simple idea that makes all the difference. Teaching a growth mindset creates motivation and productivity in the worlds of business, education, and sports.</a:t>
            </a:r>
            <a:endParaRPr lang="en-US" sz="1600" dirty="0" smtClean="0"/>
          </a:p>
          <a:p>
            <a:r>
              <a:rPr lang="en-US" dirty="0" smtClean="0">
                <a:hlinkClick r:id="rId3"/>
              </a:rPr>
              <a:t>The power of  YET</a:t>
            </a:r>
            <a:endParaRPr lang="en-US" dirty="0" smtClean="0"/>
          </a:p>
          <a:p>
            <a:r>
              <a:rPr lang="en-US" dirty="0" smtClean="0">
                <a:solidFill>
                  <a:srgbClr val="0070C0"/>
                </a:solidFill>
                <a:hlinkClick r:id="rId4"/>
              </a:rPr>
              <a:t>Class Dojo Video #5</a:t>
            </a:r>
            <a:endParaRPr lang="en-US" dirty="0" smtClean="0">
              <a:solidFill>
                <a:srgbClr val="0070C0"/>
              </a:solidFill>
            </a:endParaRPr>
          </a:p>
          <a:p>
            <a:r>
              <a:rPr lang="en-US" dirty="0" smtClean="0">
                <a:hlinkClick r:id="rId5"/>
              </a:rPr>
              <a:t>3 Questions to ask  your child each night:</a:t>
            </a:r>
            <a:endParaRPr lang="en-US" dirty="0" smtClean="0"/>
          </a:p>
          <a:p>
            <a:r>
              <a:rPr lang="en-US" dirty="0" smtClean="0"/>
              <a:t>How were you Brave today?</a:t>
            </a:r>
          </a:p>
          <a:p>
            <a:r>
              <a:rPr lang="en-US" dirty="0" smtClean="0"/>
              <a:t>How were you kind today?</a:t>
            </a:r>
          </a:p>
          <a:p>
            <a:r>
              <a:rPr lang="en-US" dirty="0" smtClean="0"/>
              <a:t>What mistake did you learn from today?</a:t>
            </a:r>
            <a:endParaRPr lang="en-US" dirty="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11916781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Volunteers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I’m looking for a ROOM PARENT who can organize the class directory and send out emails as needed.</a:t>
            </a:r>
          </a:p>
          <a:p>
            <a:r>
              <a:rPr lang="en-US" dirty="0" smtClean="0"/>
              <a:t>Small group Reading OR  Writing volunteers to work with students on:</a:t>
            </a:r>
          </a:p>
          <a:p>
            <a:pPr marL="0" indent="0">
              <a:buNone/>
            </a:pPr>
            <a:r>
              <a:rPr lang="en-US" dirty="0" smtClean="0"/>
              <a:t>	Tuesdays 1:30-3:00</a:t>
            </a:r>
          </a:p>
          <a:p>
            <a:pPr marL="0" indent="0">
              <a:buNone/>
            </a:pPr>
            <a:r>
              <a:rPr lang="en-US" dirty="0" smtClean="0"/>
              <a:t>	Wednesdays 12:30- 1:45  (every other week until 2:15)</a:t>
            </a:r>
          </a:p>
          <a:p>
            <a:pPr marL="0" indent="0">
              <a:buNone/>
            </a:pPr>
            <a:endParaRPr lang="en-US" dirty="0" smtClean="0"/>
          </a:p>
          <a:p>
            <a:pPr marL="0" indent="0">
              <a:buNone/>
            </a:pPr>
            <a:r>
              <a:rPr lang="en-US" dirty="0" smtClean="0"/>
              <a:t>Math Volunteers to teach and play math games to small groups:</a:t>
            </a:r>
          </a:p>
          <a:p>
            <a:pPr marL="0" indent="0">
              <a:buNone/>
            </a:pPr>
            <a:r>
              <a:rPr lang="en-US" dirty="0" smtClean="0"/>
              <a:t>	Mondays: 10:00-11:00</a:t>
            </a:r>
          </a:p>
          <a:p>
            <a:pPr marL="0" indent="0">
              <a:buNone/>
            </a:pPr>
            <a:endParaRPr lang="en-US" dirty="0"/>
          </a:p>
          <a:p>
            <a:pPr marL="0" indent="0">
              <a:buNone/>
            </a:pPr>
            <a:r>
              <a:rPr lang="en-US" dirty="0" smtClean="0"/>
              <a:t>CONTACT me ASAP if you would like to volunteer</a:t>
            </a:r>
          </a:p>
          <a:p>
            <a:pPr marL="0" indent="0">
              <a:buNone/>
            </a:pPr>
            <a:r>
              <a:rPr lang="en-US" dirty="0" smtClean="0"/>
              <a:t> </a:t>
            </a:r>
          </a:p>
          <a:p>
            <a:pPr marL="0" indent="0">
              <a:buNone/>
            </a:pPr>
            <a:endParaRPr lang="en-US" dirty="0"/>
          </a:p>
        </p:txBody>
      </p:sp>
    </p:spTree>
    <p:extLst>
      <p:ext uri="{BB962C8B-B14F-4D97-AF65-F5344CB8AC3E}">
        <p14:creationId xmlns:p14="http://schemas.microsoft.com/office/powerpoint/2010/main" val="1979219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Question and Answers</a:t>
            </a:r>
            <a:endParaRPr lang="en-US" dirty="0"/>
          </a:p>
        </p:txBody>
      </p:sp>
      <p:sp>
        <p:nvSpPr>
          <p:cNvPr id="3" name="Content Placeholder 2"/>
          <p:cNvSpPr>
            <a:spLocks noGrp="1"/>
          </p:cNvSpPr>
          <p:nvPr>
            <p:ph idx="1"/>
          </p:nvPr>
        </p:nvSpPr>
        <p:spPr/>
        <p:txBody>
          <a:bodyPr>
            <a:normAutofit/>
          </a:bodyPr>
          <a:lstStyle/>
          <a:p>
            <a:r>
              <a:rPr lang="en-US" sz="3200" dirty="0" smtClean="0"/>
              <a:t>You are now Free to leave or explore our room</a:t>
            </a:r>
          </a:p>
          <a:p>
            <a:r>
              <a:rPr lang="en-US" sz="3200" dirty="0" smtClean="0"/>
              <a:t>Take home a math game or two that we have been playing</a:t>
            </a:r>
          </a:p>
          <a:p>
            <a:r>
              <a:rPr lang="en-US" sz="3200" dirty="0" smtClean="0"/>
              <a:t>Try the Cup Challenge</a:t>
            </a:r>
          </a:p>
          <a:p>
            <a:r>
              <a:rPr lang="en-US" sz="3200" dirty="0" smtClean="0"/>
              <a:t>Stay to check out </a:t>
            </a:r>
            <a:r>
              <a:rPr lang="en-US" sz="3200" dirty="0" smtClean="0">
                <a:hlinkClick r:id="rId2"/>
              </a:rPr>
              <a:t>Go Noodle</a:t>
            </a:r>
            <a:endParaRPr lang="en-US" sz="3200" dirty="0" smtClean="0"/>
          </a:p>
          <a:p>
            <a:r>
              <a:rPr lang="en-US" sz="3200" dirty="0" smtClean="0"/>
              <a:t>Fill out Emergency Form</a:t>
            </a:r>
          </a:p>
          <a:p>
            <a:r>
              <a:rPr lang="en-US" sz="3200" dirty="0" smtClean="0"/>
              <a:t>Get an answer to a question you’ve been wondering</a:t>
            </a:r>
            <a:endParaRPr lang="en-US" sz="3200" dirty="0"/>
          </a:p>
        </p:txBody>
      </p:sp>
    </p:spTree>
    <p:extLst>
      <p:ext uri="{BB962C8B-B14F-4D97-AF65-F5344CB8AC3E}">
        <p14:creationId xmlns:p14="http://schemas.microsoft.com/office/powerpoint/2010/main" val="1162146071"/>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1089</TotalTime>
  <Words>536</Words>
  <Application>Microsoft Macintosh PowerPoint</Application>
  <PresentationFormat>Widescreen</PresentationFormat>
  <Paragraphs>77</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Rockwell</vt:lpstr>
      <vt:lpstr>Rockwell Condensed</vt:lpstr>
      <vt:lpstr>Rockwell Extra Bold</vt:lpstr>
      <vt:lpstr>Wingdings</vt:lpstr>
      <vt:lpstr>Wood Type</vt:lpstr>
      <vt:lpstr>Welcome to 3rd Grade</vt:lpstr>
      <vt:lpstr> Curriculum</vt:lpstr>
      <vt:lpstr>HomeWork …without tears</vt:lpstr>
      <vt:lpstr>           Online Resources</vt:lpstr>
      <vt:lpstr>             communication </vt:lpstr>
      <vt:lpstr>            Growth Mindset</vt:lpstr>
      <vt:lpstr>Volunteers</vt:lpstr>
      <vt:lpstr>         Question and Answers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3rd Grade</dc:title>
  <dc:creator>Webster, Brenda</dc:creator>
  <cp:lastModifiedBy>Webster, Brenda</cp:lastModifiedBy>
  <cp:revision>18</cp:revision>
  <dcterms:created xsi:type="dcterms:W3CDTF">2016-09-15T15:39:42Z</dcterms:created>
  <dcterms:modified xsi:type="dcterms:W3CDTF">2016-09-18T23:00:43Z</dcterms:modified>
</cp:coreProperties>
</file>